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Joseph Mag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needed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400"/>
              <a:t>A 26 gram spherical mass collides into a 31 gram block of walnut wood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Dark wood = walnut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youtube.com/v/mfapeLWau9Y" TargetMode="External"/><Relationship Id="rId4" Type="http://schemas.openxmlformats.org/officeDocument/2006/relationships/image" Target="../media/image0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318625" y="1775225"/>
            <a:ext cx="8568900" cy="838800"/>
          </a:xfrm>
          <a:prstGeom prst="rect">
            <a:avLst/>
          </a:prstGeom>
        </p:spPr>
        <p:txBody>
          <a:bodyPr anchorCtr="0" anchor="b" bIns="91425" lIns="91425" rIns="91425" tIns="91425">
            <a:noAutofit/>
          </a:bodyPr>
          <a:lstStyle/>
          <a:p>
            <a:pPr lvl="0">
              <a:spcBef>
                <a:spcPts val="0"/>
              </a:spcBef>
              <a:buNone/>
            </a:pPr>
            <a:r>
              <a:rPr lang="en" sz="3600"/>
              <a:t>An Example of a Rube Goldberg Machine</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i="1" lang="en"/>
              <a:t>And the Application of Physics</a:t>
            </a:r>
          </a:p>
          <a:p>
            <a:pPr lvl="0">
              <a:spcBef>
                <a:spcPts val="0"/>
              </a:spcBef>
              <a:buNone/>
            </a:pPr>
            <a:r>
              <a:rPr i="1" lang="en" sz="1800"/>
              <a:t>Presented by: Nihal Nazeem, Kelsey McIvor, Tak Maga, and Tyler Marvier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Dominos</a:t>
            </a:r>
          </a:p>
        </p:txBody>
      </p:sp>
      <p:sp>
        <p:nvSpPr>
          <p:cNvPr id="141" name="Shape 141"/>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txBox="1"/>
          <p:nvPr/>
        </p:nvSpPr>
        <p:spPr>
          <a:xfrm>
            <a:off x="4802125" y="588275"/>
            <a:ext cx="4176300" cy="3526200"/>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rPr>
              <a:t>A 26 gram spherical mass rolls down a 2 inch high inclined plane with a mechanical advantage of 1.25, colliding with a 31 gram block of walnut wood after 0.5 seconds, giving an average speed of 25 cm/s, and a loss of 0.005 J of PE due to g. The block of wood then topples, due to the toppling effect, which states that when the center of mass of an object is outside the object’s footprint (base), the object topples.Therefore, the block of wood topples, knocking the other block of wood, producing another toppling effect that moves the second block of wood </a:t>
            </a:r>
            <a:r>
              <a:rPr lang="en">
                <a:solidFill>
                  <a:srgbClr val="F3F3F3"/>
                </a:solidFill>
              </a:rPr>
              <a:t>forward</a:t>
            </a:r>
            <a:r>
              <a:rPr lang="en">
                <a:solidFill>
                  <a:srgbClr val="F3F3F3"/>
                </a:solidFill>
              </a:rPr>
              <a:t>, knocking into a paintbrush.</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Paintbrush </a:t>
            </a:r>
          </a:p>
        </p:txBody>
      </p:sp>
      <p:sp>
        <p:nvSpPr>
          <p:cNvPr id="148" name="Shape 148"/>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sp>
        <p:nvSpPr>
          <p:cNvPr id="149" name="Shape 149"/>
          <p:cNvSpPr txBox="1"/>
          <p:nvPr/>
        </p:nvSpPr>
        <p:spPr>
          <a:xfrm>
            <a:off x="4938675" y="409650"/>
            <a:ext cx="3539100" cy="3628500"/>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rPr>
              <a:t>Next, the effort of the block of wood falling is applied toward the brush part of the paintbrush, making the paintbrush fall, rotating around an axle, knocking a metallic ball that will be explained in the next step. The paintbrush acts as our wheel and axle, with a mechanical advantage of 0.875.</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Ball</a:t>
            </a:r>
          </a:p>
        </p:txBody>
      </p:sp>
      <p:sp>
        <p:nvSpPr>
          <p:cNvPr id="155" name="Shape 155"/>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sp>
        <p:nvSpPr>
          <p:cNvPr id="156" name="Shape 156"/>
          <p:cNvSpPr txBox="1"/>
          <p:nvPr/>
        </p:nvSpPr>
        <p:spPr>
          <a:xfrm>
            <a:off x="4904525" y="477925"/>
            <a:ext cx="3743700" cy="3560400"/>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rPr>
              <a:t>The paintbrush collides with a 16.4g spherical mass that travels down 4 inches by way of an inclined plane with a mechanical advantage of 1.5, and an inclined plane with a mechanical advantage of 2. This provides enough speed to propel the mass to trigger the next step; the first pulley assembly.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Pulley</a:t>
            </a:r>
          </a:p>
        </p:txBody>
      </p:sp>
      <p:sp>
        <p:nvSpPr>
          <p:cNvPr id="162" name="Shape 162"/>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sp>
        <p:nvSpPr>
          <p:cNvPr id="163" name="Shape 163"/>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a:t>The first pulley has a mechanical advantage of one, meaning that the pulley alters the direction of the effort. A mass of 109.7g was used to produce a force of 1.08N to raise the opposing platform.</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Plane and Wedge Assembly</a:t>
            </a:r>
          </a:p>
        </p:txBody>
      </p:sp>
      <p:sp>
        <p:nvSpPr>
          <p:cNvPr id="169" name="Shape 169"/>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sp>
        <p:nvSpPr>
          <p:cNvPr id="170" name="Shape 170"/>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a:t>A wedge prevents a 19.2g mass from moving across a 6 inch plane until the plane is raised to a 115 degree angle. The ball then rolls down the plane, which acts as an inclined plane with a mechanical advantage of 0.93.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Tambourine</a:t>
            </a:r>
          </a:p>
        </p:txBody>
      </p:sp>
      <p:sp>
        <p:nvSpPr>
          <p:cNvPr id="176" name="Shape 176"/>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sp>
        <p:nvSpPr>
          <p:cNvPr id="177" name="Shape 177"/>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a:t>The mass then falls a distance of 18 inches, accelerating at 9.8m/s squared. The average velocity  is 45 inches per second. The force of the mass is 0.188N. The tambourine, at a  45 degree angle, then alters the path of the sphere to a more horizontal arc.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Lever Assembly</a:t>
            </a:r>
          </a:p>
        </p:txBody>
      </p:sp>
      <p:sp>
        <p:nvSpPr>
          <p:cNvPr id="183" name="Shape 183"/>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sp>
        <p:nvSpPr>
          <p:cNvPr id="184" name="Shape 184"/>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a:t>A 400g mass sits upon the left side of a class two lever. The adding of the spherical mass tips the lever to the left. The 400g mass rolls onto a waiting ramp with a mechanical advantage of 48, dragging a string.</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Pulley and Dye</a:t>
            </a:r>
          </a:p>
        </p:txBody>
      </p:sp>
      <p:sp>
        <p:nvSpPr>
          <p:cNvPr id="190" name="Shape 190"/>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a:t>The string is pulled across a pulley with a mechanical advantage of one, raising a 43.5g cloth 4 inches.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Principles of Art Design</a:t>
            </a:r>
          </a:p>
        </p:txBody>
      </p:sp>
      <p:sp>
        <p:nvSpPr>
          <p:cNvPr id="197" name="Shape 19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spcAft>
                <a:spcPts val="0"/>
              </a:spcAft>
              <a:buNone/>
            </a:pPr>
            <a:r>
              <a:rPr lang="en" sz="1300">
                <a:solidFill>
                  <a:srgbClr val="000000"/>
                </a:solidFill>
                <a:latin typeface="Times New Roman"/>
                <a:ea typeface="Times New Roman"/>
                <a:cs typeface="Times New Roman"/>
                <a:sym typeface="Times New Roman"/>
              </a:rPr>
              <a:t>	</a:t>
            </a:r>
          </a:p>
          <a:p>
            <a:pPr lvl="0">
              <a:spcBef>
                <a:spcPts val="0"/>
              </a:spcBef>
              <a:spcAft>
                <a:spcPts val="0"/>
              </a:spcAft>
              <a:buNone/>
            </a:pPr>
            <a:r>
              <a:rPr lang="en" sz="1400">
                <a:solidFill>
                  <a:srgbClr val="000000"/>
                </a:solidFill>
                <a:latin typeface="Times New Roman"/>
                <a:ea typeface="Times New Roman"/>
                <a:cs typeface="Times New Roman"/>
                <a:sym typeface="Times New Roman"/>
              </a:rPr>
              <a:t>	Rhythm can be found throughout the entire Rube Goldberg with our music theme, the most obvious example being a tambourine hit. The different sounds create a sort of pattern through the different beats and tempos, composing a mechanical orchestration. The entire machine has to come together with balance, the pulley and lever systems depending upon it. The constant visual movement is exhibited mainly through the balls, paintbrush, weights, and tee shirt. The variety of materials creates contrast throughout the machine, yet also helps the elements work together for harmony all surrounding the theme of music. The canvas and music sheets are the machine’s emphasis, due to the different color and texture. However, the three-dimensional design of all parts of the Rube Goldberg also are emphasized against the wood plank. These wood planks are of all different lengths with no proportional relationship, but mainly are short enough to stay on the board.</a:t>
            </a:r>
          </a:p>
          <a:p>
            <a:pPr lvl="0">
              <a:spcBef>
                <a:spcPts val="0"/>
              </a:spcBef>
              <a:spcAft>
                <a:spcPts val="0"/>
              </a:spcAft>
              <a:buNone/>
            </a:pPr>
            <a:r>
              <a:rPr lang="en" sz="1300">
                <a:solidFill>
                  <a:srgbClr val="000000"/>
                </a:solidFill>
                <a:latin typeface="Times New Roman"/>
                <a:ea typeface="Times New Roman"/>
                <a:cs typeface="Times New Roman"/>
                <a:sym typeface="Times New Roman"/>
              </a:rPr>
              <a:t>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Reflections</a:t>
            </a:r>
          </a:p>
        </p:txBody>
      </p:sp>
      <p:sp>
        <p:nvSpPr>
          <p:cNvPr id="203" name="Shape 203"/>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rPr lang="en"/>
              <a:t>By the Designers</a:t>
            </a:r>
          </a:p>
        </p:txBody>
      </p:sp>
      <p:sp>
        <p:nvSpPr>
          <p:cNvPr id="204" name="Shape 204"/>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2643174" y="108100"/>
            <a:ext cx="3857625" cy="49273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218125" y="410000"/>
            <a:ext cx="8520600" cy="607800"/>
          </a:xfrm>
          <a:prstGeom prst="rect">
            <a:avLst/>
          </a:prstGeom>
        </p:spPr>
        <p:txBody>
          <a:bodyPr anchorCtr="0" anchor="t" bIns="91425" lIns="91425" rIns="91425" tIns="91425">
            <a:noAutofit/>
          </a:bodyPr>
          <a:lstStyle/>
          <a:p>
            <a:pPr lvl="0">
              <a:spcBef>
                <a:spcPts val="0"/>
              </a:spcBef>
              <a:buNone/>
            </a:pPr>
            <a:r>
              <a:rPr lang="en"/>
              <a:t>Reflections</a:t>
            </a:r>
          </a:p>
        </p:txBody>
      </p:sp>
      <p:sp>
        <p:nvSpPr>
          <p:cNvPr id="210" name="Shape 210"/>
          <p:cNvSpPr txBox="1"/>
          <p:nvPr>
            <p:ph idx="1" type="body"/>
          </p:nvPr>
        </p:nvSpPr>
        <p:spPr>
          <a:xfrm>
            <a:off x="218125" y="902250"/>
            <a:ext cx="8520600" cy="3339000"/>
          </a:xfrm>
          <a:prstGeom prst="rect">
            <a:avLst/>
          </a:prstGeom>
        </p:spPr>
        <p:txBody>
          <a:bodyPr anchorCtr="0" anchor="t" bIns="91425" lIns="91425" rIns="91425" tIns="91425">
            <a:noAutofit/>
          </a:bodyPr>
          <a:lstStyle/>
          <a:p>
            <a:pPr lvl="0">
              <a:spcBef>
                <a:spcPts val="0"/>
              </a:spcBef>
              <a:buNone/>
            </a:pPr>
            <a:r>
              <a:rPr lang="en" sz="1700"/>
              <a:t>During the infancy of the project, where we had only had the theory of the machine, I was pessimistic about the true function of the machine. This was primarily due to the complexity </a:t>
            </a:r>
            <a:r>
              <a:rPr lang="en" sz="1700"/>
              <a:t>that was involved in the creation of some of the steps and making sure that the project had fluidity. But I had my utmost faith in my group members to ensure the completion of this project. As the project progressed, the use of time, especially in the dealings of the conflicts between idealism and pragmatism, had taken a toll on our product. Under those circumstances, we realised that the work we do for the few and final days had to be the hardest, with a mindset for completion and perfection, and with this we had concluded our work on the product. Overall, I gained comfort in being more assertive, and making myself more familiar with understanding and working in a group setting.                                                 </a:t>
            </a:r>
          </a:p>
          <a:p>
            <a:pPr indent="457200" lvl="0" marL="2743200" rtl="0">
              <a:spcBef>
                <a:spcPts val="0"/>
              </a:spcBef>
              <a:buNone/>
            </a:pPr>
            <a:r>
              <a:rPr lang="en" sz="1700"/>
              <a:t>-Nihal Nazeem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Reflections</a:t>
            </a:r>
          </a:p>
        </p:txBody>
      </p:sp>
      <p:sp>
        <p:nvSpPr>
          <p:cNvPr id="216" name="Shape 216"/>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457200" lvl="0">
              <a:spcBef>
                <a:spcPts val="0"/>
              </a:spcBef>
              <a:spcAft>
                <a:spcPts val="0"/>
              </a:spcAft>
              <a:buNone/>
            </a:pPr>
            <a:r>
              <a:rPr lang="en" sz="1400">
                <a:solidFill>
                  <a:srgbClr val="000000"/>
                </a:solidFill>
                <a:latin typeface="Times New Roman"/>
                <a:ea typeface="Times New Roman"/>
                <a:cs typeface="Times New Roman"/>
                <a:sym typeface="Times New Roman"/>
              </a:rPr>
              <a:t>The Rube Goldberg project tested our patience, collaboration, problem solving, and creativity, as well as incorporating all we have learned so far about the basics of conceptual physics. Overall, I found the machine helpful in continuing to learn about the situations in which to use the physics formulas and concepts.</a:t>
            </a:r>
          </a:p>
          <a:p>
            <a:pPr lvl="0">
              <a:spcBef>
                <a:spcPts val="0"/>
              </a:spcBef>
              <a:spcAft>
                <a:spcPts val="0"/>
              </a:spcAft>
              <a:buNone/>
            </a:pPr>
            <a:r>
              <a:rPr lang="en" sz="1400">
                <a:solidFill>
                  <a:srgbClr val="000000"/>
                </a:solidFill>
                <a:latin typeface="Times New Roman"/>
                <a:ea typeface="Times New Roman"/>
                <a:cs typeface="Times New Roman"/>
                <a:sym typeface="Times New Roman"/>
              </a:rPr>
              <a:t>	The few days of preparation we had demonstrated how sometimes simplicity is key. My group was extremely determined to create a rather complex series of steps. I found it rather interesting that the groups who did decide to go with a rather uncomplicated plan ended up being the most successful. Groups with so many thoughts and goals had to eventually simplify their machine in order to get the entire project done on time. In future groups, I hope that this will be kept in mind when planning.</a:t>
            </a:r>
          </a:p>
          <a:p>
            <a:pPr indent="457200" lvl="0">
              <a:spcBef>
                <a:spcPts val="0"/>
              </a:spcBef>
              <a:spcAft>
                <a:spcPts val="0"/>
              </a:spcAft>
              <a:buNone/>
            </a:pPr>
            <a:r>
              <a:rPr lang="en" sz="1400">
                <a:solidFill>
                  <a:srgbClr val="000000"/>
                </a:solidFill>
                <a:latin typeface="Times New Roman"/>
                <a:ea typeface="Times New Roman"/>
                <a:cs typeface="Times New Roman"/>
                <a:sym typeface="Times New Roman"/>
              </a:rPr>
              <a:t>After having a detailed idea of what we wanted our Rube Goldberg to look like, we began construction. I feel if our time management and focus in the beginning of the project had been much higher, much less anxiety and work would have been needed outside of class. I also felt like all members of the team could have communicated better in order to have each and every person assigned and beneficially working on their own jobs and personal goals. While we definitely had ups and downs, my group worked decently well together for the majority of the month spent on creating our very own Rube Goldberg machine.    -Kelsey McIvor</a:t>
            </a: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Reflections</a:t>
            </a:r>
          </a:p>
        </p:txBody>
      </p:sp>
      <p:sp>
        <p:nvSpPr>
          <p:cNvPr id="222" name="Shape 22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lang="en"/>
              <a:t>Going into this project, I was rather relieved to to learn that some of the brightest minds that I had known in eighth grade would be in my group. I would later learn that this would bring up many problems during the building of our project. As we thought to take the best parts out of each of our individual designs and incorporate them into our main project, we did not take into account the fact that the best of our designs was most often the most complex pieces that we had to offer. Therefore, as you can see in our project, we packed together many complex systems, taking no heed of our time constraints. We should have been less ambitious, and used a lesser number of our more complex machines over a greater distance</a:t>
            </a:r>
            <a:r>
              <a:rPr lang="en"/>
              <a:t>.</a:t>
            </a:r>
          </a:p>
          <a:p>
            <a:pPr lvl="0">
              <a:spcBef>
                <a:spcPts val="0"/>
              </a:spcBef>
              <a:buNone/>
            </a:pPr>
            <a:r>
              <a:rPr lang="en"/>
              <a:t>								</a:t>
            </a:r>
            <a:r>
              <a:rPr lang="en"/>
              <a:t>-Tak Maga</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Reflections</a:t>
            </a:r>
          </a:p>
        </p:txBody>
      </p:sp>
      <p:sp>
        <p:nvSpPr>
          <p:cNvPr id="228" name="Shape 22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	In the duration of this project, we had to think of the best machine and then put them into one. Doing so would be rather difficult. It was an idea that looked great in our mind but was hard to accomplish in the amount of time we were provided. Our collaboration also played a role in rushing to finish.</a:t>
            </a:r>
          </a:p>
          <a:p>
            <a:pPr lvl="0">
              <a:spcBef>
                <a:spcPts val="0"/>
              </a:spcBef>
              <a:buNone/>
            </a:pPr>
            <a:r>
              <a:t/>
            </a:r>
            <a:endParaRPr/>
          </a:p>
          <a:p>
            <a:pPr lvl="0">
              <a:spcBef>
                <a:spcPts val="0"/>
              </a:spcBef>
              <a:buNone/>
            </a:pPr>
            <a:r>
              <a:t/>
            </a:r>
            <a:endParaRPr/>
          </a:p>
          <a:p>
            <a:pPr indent="-228600" lvl="0" marL="457200" algn="ctr">
              <a:spcBef>
                <a:spcPts val="0"/>
              </a:spcBef>
              <a:buChar char="-"/>
            </a:pPr>
            <a:r>
              <a:rPr lang="en"/>
              <a:t>Tyler Marvier</a:t>
            </a:r>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1256050"/>
            <a:ext cx="8520600" cy="2030700"/>
          </a:xfrm>
          <a:prstGeom prst="rect">
            <a:avLst/>
          </a:prstGeom>
        </p:spPr>
        <p:txBody>
          <a:bodyPr anchorCtr="0" anchor="b" bIns="91425" lIns="91425" rIns="91425" tIns="91425">
            <a:noAutofit/>
          </a:bodyPr>
          <a:lstStyle/>
          <a:p>
            <a:pPr lvl="0">
              <a:spcBef>
                <a:spcPts val="0"/>
              </a:spcBef>
              <a:buNone/>
            </a:pPr>
            <a:r>
              <a:rPr lang="en"/>
              <a:t>Questions</a:t>
            </a:r>
          </a:p>
        </p:txBody>
      </p:sp>
      <p:sp>
        <p:nvSpPr>
          <p:cNvPr id="234" name="Shape 234"/>
          <p:cNvSpPr txBox="1"/>
          <p:nvPr>
            <p:ph idx="1" type="body"/>
          </p:nvPr>
        </p:nvSpPr>
        <p:spPr>
          <a:xfrm>
            <a:off x="311700" y="3369225"/>
            <a:ext cx="8520600" cy="12819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title="September 29, 2016">
            <a:hlinkClick r:id="rId3"/>
          </p:cNvPr>
          <p:cNvSpPr/>
          <p:nvPr/>
        </p:nvSpPr>
        <p:spPr>
          <a:xfrm>
            <a:off x="1193575" y="220000"/>
            <a:ext cx="6271324" cy="4703499"/>
          </a:xfrm>
          <a:prstGeom prst="rect">
            <a:avLst/>
          </a:prstGeom>
          <a:blipFill>
            <a:blip r:embed="rId4">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Building Log</a:t>
            </a:r>
          </a:p>
        </p:txBody>
      </p:sp>
      <p:sp>
        <p:nvSpPr>
          <p:cNvPr id="245" name="Shape 245"/>
          <p:cNvSpPr txBox="1"/>
          <p:nvPr>
            <p:ph idx="1" type="body"/>
          </p:nvPr>
        </p:nvSpPr>
        <p:spPr>
          <a:xfrm>
            <a:off x="311700" y="1229975"/>
            <a:ext cx="8289000" cy="3339000"/>
          </a:xfrm>
          <a:prstGeom prst="rect">
            <a:avLst/>
          </a:prstGeom>
        </p:spPr>
        <p:txBody>
          <a:bodyPr anchorCtr="0" anchor="t" bIns="91425" lIns="91425" rIns="91425" tIns="91425">
            <a:noAutofit/>
          </a:bodyPr>
          <a:lstStyle/>
          <a:p>
            <a:pPr lvl="0" rtl="0">
              <a:spcBef>
                <a:spcPts val="0"/>
              </a:spcBef>
              <a:buNone/>
            </a:pPr>
            <a:r>
              <a:rPr lang="en" sz="1800">
                <a:solidFill>
                  <a:srgbClr val="000000"/>
                </a:solidFill>
              </a:rPr>
              <a:t>Day One:</a:t>
            </a:r>
          </a:p>
          <a:p>
            <a:pPr lvl="0">
              <a:lnSpc>
                <a:spcPct val="100000"/>
              </a:lnSpc>
              <a:spcBef>
                <a:spcPts val="0"/>
              </a:spcBef>
              <a:spcAft>
                <a:spcPts val="0"/>
              </a:spcAft>
              <a:buNone/>
            </a:pPr>
            <a:r>
              <a:rPr lang="en" sz="1800">
                <a:solidFill>
                  <a:srgbClr val="000000"/>
                </a:solidFill>
              </a:rPr>
              <a:t>Our endeavours to construct this Rube Goldberg Machine started with the independent brainstorming of individual sequences of steps. Afterwards, we came together and decided that our theme would be “The Arts”. We each cobbled together blueprints, involving no less than twelve steps, and using an ambitious six simple machines. This, we would learn, was a mistake.</a:t>
            </a:r>
          </a:p>
          <a:p>
            <a:pPr lvl="0">
              <a:lnSpc>
                <a:spcPct val="100000"/>
              </a:lnSpc>
              <a:spcBef>
                <a:spcPts val="0"/>
              </a:spcBef>
              <a:spcAft>
                <a:spcPts val="0"/>
              </a:spcAft>
              <a:buNone/>
            </a:pPr>
            <a:r>
              <a:t/>
            </a:r>
            <a:endParaRPr sz="1800">
              <a:solidFill>
                <a:srgbClr val="000000"/>
              </a:solidFill>
            </a:endParaRPr>
          </a:p>
          <a:p>
            <a:pPr lvl="0">
              <a:spcBef>
                <a:spcPts val="0"/>
              </a:spcBef>
              <a:buNone/>
            </a:pPr>
            <a:r>
              <a:t/>
            </a:r>
            <a:endParaRPr sz="1800">
              <a:solidFill>
                <a:srgbClr val="000000"/>
              </a:solidFill>
            </a:endParaRPr>
          </a:p>
          <a:p>
            <a:pPr lvl="0">
              <a:spcBef>
                <a:spcPts val="0"/>
              </a:spcBef>
              <a:buNone/>
            </a:pPr>
            <a:r>
              <a:t/>
            </a:r>
            <a:endParaRPr sz="18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Building Log (cont.)</a:t>
            </a:r>
          </a:p>
        </p:txBody>
      </p:sp>
      <p:sp>
        <p:nvSpPr>
          <p:cNvPr id="251" name="Shape 251"/>
          <p:cNvSpPr txBox="1"/>
          <p:nvPr>
            <p:ph idx="1" type="body"/>
          </p:nvPr>
        </p:nvSpPr>
        <p:spPr>
          <a:xfrm>
            <a:off x="311700" y="1229975"/>
            <a:ext cx="3999900" cy="3339000"/>
          </a:xfrm>
          <a:prstGeom prst="rect">
            <a:avLst/>
          </a:prstGeom>
        </p:spPr>
        <p:txBody>
          <a:bodyPr anchorCtr="0" anchor="t" bIns="91425" lIns="91425" rIns="91425" tIns="91425">
            <a:noAutofit/>
          </a:bodyPr>
          <a:lstStyle/>
          <a:p>
            <a:pPr lvl="0" rtl="0">
              <a:spcBef>
                <a:spcPts val="0"/>
              </a:spcBef>
              <a:buNone/>
            </a:pPr>
            <a:r>
              <a:rPr lang="en" sz="1800"/>
              <a:t>Day Two:</a:t>
            </a:r>
          </a:p>
          <a:p>
            <a:pPr lvl="0">
              <a:spcBef>
                <a:spcPts val="0"/>
              </a:spcBef>
              <a:buNone/>
            </a:pPr>
            <a:r>
              <a:rPr lang="en"/>
              <a:t>One the second day, we reviewed our blueprints, got them approved, and began to search for the necessary supplies in order to construct the machine. Part of our group also started to mark out the exact placement of some objects on our board.We immediately hit a couple of snags when we discovered that as we were the later class, the earlier class had already taken a number of crucial supplies.</a:t>
            </a:r>
          </a:p>
        </p:txBody>
      </p:sp>
      <p:sp>
        <p:nvSpPr>
          <p:cNvPr id="252" name="Shape 252"/>
          <p:cNvSpPr txBox="1"/>
          <p:nvPr>
            <p:ph idx="2" type="body"/>
          </p:nvPr>
        </p:nvSpPr>
        <p:spPr>
          <a:xfrm>
            <a:off x="4912050" y="1229975"/>
            <a:ext cx="3999900" cy="3339000"/>
          </a:xfrm>
          <a:prstGeom prst="rect">
            <a:avLst/>
          </a:prstGeom>
        </p:spPr>
        <p:txBody>
          <a:bodyPr anchorCtr="0" anchor="t" bIns="91425" lIns="91425" rIns="91425" tIns="91425">
            <a:noAutofit/>
          </a:bodyPr>
          <a:lstStyle/>
          <a:p>
            <a:pPr lvl="0">
              <a:spcBef>
                <a:spcPts val="0"/>
              </a:spcBef>
              <a:buNone/>
            </a:pPr>
            <a:r>
              <a:rPr lang="en" sz="1800"/>
              <a:t>Day Three:</a:t>
            </a:r>
          </a:p>
          <a:p>
            <a:pPr lvl="0">
              <a:spcBef>
                <a:spcPts val="0"/>
              </a:spcBef>
              <a:buNone/>
            </a:pPr>
            <a:r>
              <a:rPr lang="en"/>
              <a:t>On the third day, some of us made our initial foray into the land of power in order to begin the construction process in earnest. However, we may have been a bit over enthusiastic, as at the end of the day, we had achieved the affixation of no less than a single piece.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Building Log (cont.)</a:t>
            </a:r>
          </a:p>
        </p:txBody>
      </p:sp>
      <p:sp>
        <p:nvSpPr>
          <p:cNvPr id="258" name="Shape 258"/>
          <p:cNvSpPr txBox="1"/>
          <p:nvPr>
            <p:ph idx="1" type="body"/>
          </p:nvPr>
        </p:nvSpPr>
        <p:spPr>
          <a:xfrm>
            <a:off x="311700" y="1229975"/>
            <a:ext cx="3999900" cy="3339000"/>
          </a:xfrm>
          <a:prstGeom prst="rect">
            <a:avLst/>
          </a:prstGeom>
        </p:spPr>
        <p:txBody>
          <a:bodyPr anchorCtr="0" anchor="t" bIns="91425" lIns="91425" rIns="91425" tIns="91425">
            <a:noAutofit/>
          </a:bodyPr>
          <a:lstStyle/>
          <a:p>
            <a:pPr lvl="0" rtl="0">
              <a:spcBef>
                <a:spcPts val="0"/>
              </a:spcBef>
              <a:buNone/>
            </a:pPr>
            <a:r>
              <a:rPr lang="en" sz="1800"/>
              <a:t>Day Four:</a:t>
            </a:r>
          </a:p>
          <a:p>
            <a:pPr lvl="0">
              <a:spcBef>
                <a:spcPts val="0"/>
              </a:spcBef>
              <a:buNone/>
            </a:pPr>
            <a:r>
              <a:rPr lang="en"/>
              <a:t>On our fourth day, we started to make up for lost time, and affixed the initial plane of wood, and marked out the proceeding steps. We also started to brainstorm materials that could be used for the chute that we had planned to start our machine.</a:t>
            </a:r>
          </a:p>
        </p:txBody>
      </p:sp>
      <p:sp>
        <p:nvSpPr>
          <p:cNvPr id="259" name="Shape 259"/>
          <p:cNvSpPr txBox="1"/>
          <p:nvPr>
            <p:ph idx="2" type="body"/>
          </p:nvPr>
        </p:nvSpPr>
        <p:spPr>
          <a:xfrm>
            <a:off x="5144100" y="1298250"/>
            <a:ext cx="3999900" cy="3339000"/>
          </a:xfrm>
          <a:prstGeom prst="rect">
            <a:avLst/>
          </a:prstGeom>
        </p:spPr>
        <p:txBody>
          <a:bodyPr anchorCtr="0" anchor="t" bIns="91425" lIns="91425" rIns="91425" tIns="91425">
            <a:noAutofit/>
          </a:bodyPr>
          <a:lstStyle/>
          <a:p>
            <a:pPr lvl="0" rtl="0">
              <a:spcBef>
                <a:spcPts val="0"/>
              </a:spcBef>
              <a:buNone/>
            </a:pPr>
            <a:r>
              <a:rPr lang="en" sz="1800"/>
              <a:t>Day Five:</a:t>
            </a:r>
          </a:p>
          <a:p>
            <a:pPr lvl="0">
              <a:spcBef>
                <a:spcPts val="0"/>
              </a:spcBef>
              <a:buNone/>
            </a:pPr>
            <a:r>
              <a:rPr lang="en"/>
              <a:t>At the start of the fifth day, we attached the second “layer” of materials, including the two inclined planes coming down from the canvas, and the piece of wood immediately after the pulley. We also started to think about how to achieve our blueprint design with the first pulley. </a:t>
            </a:r>
            <a:r>
              <a:rPr lang="en"/>
              <a:t>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Building Log (cont.)</a:t>
            </a:r>
          </a:p>
        </p:txBody>
      </p:sp>
      <p:sp>
        <p:nvSpPr>
          <p:cNvPr id="265" name="Shape 265"/>
          <p:cNvSpPr txBox="1"/>
          <p:nvPr>
            <p:ph idx="1" type="body"/>
          </p:nvPr>
        </p:nvSpPr>
        <p:spPr>
          <a:xfrm>
            <a:off x="311700" y="1229975"/>
            <a:ext cx="3999900" cy="3339000"/>
          </a:xfrm>
          <a:prstGeom prst="rect">
            <a:avLst/>
          </a:prstGeom>
        </p:spPr>
        <p:txBody>
          <a:bodyPr anchorCtr="0" anchor="t" bIns="91425" lIns="91425" rIns="91425" tIns="91425">
            <a:noAutofit/>
          </a:bodyPr>
          <a:lstStyle/>
          <a:p>
            <a:pPr lvl="0">
              <a:spcBef>
                <a:spcPts val="0"/>
              </a:spcBef>
              <a:buNone/>
            </a:pPr>
            <a:r>
              <a:rPr lang="en" sz="1800"/>
              <a:t>Day Six:</a:t>
            </a:r>
          </a:p>
          <a:p>
            <a:pPr lvl="0">
              <a:spcBef>
                <a:spcPts val="0"/>
              </a:spcBef>
              <a:buNone/>
            </a:pPr>
            <a:r>
              <a:rPr lang="en"/>
              <a:t>Our sixth build day was mainly devoted to assembling the rest of the second layer and attempting to start on the final steps. We added the first pulley, but the assembly that goes along with it was not ready for final attachment.</a:t>
            </a:r>
          </a:p>
          <a:p>
            <a:pPr lvl="0">
              <a:spcBef>
                <a:spcPts val="0"/>
              </a:spcBef>
              <a:buNone/>
            </a:pPr>
            <a:r>
              <a:t/>
            </a:r>
            <a:endParaRPr/>
          </a:p>
        </p:txBody>
      </p:sp>
      <p:sp>
        <p:nvSpPr>
          <p:cNvPr id="266" name="Shape 266"/>
          <p:cNvSpPr txBox="1"/>
          <p:nvPr>
            <p:ph idx="2" type="body"/>
          </p:nvPr>
        </p:nvSpPr>
        <p:spPr>
          <a:xfrm>
            <a:off x="4832400" y="1229975"/>
            <a:ext cx="3999900" cy="3339000"/>
          </a:xfrm>
          <a:prstGeom prst="rect">
            <a:avLst/>
          </a:prstGeom>
        </p:spPr>
        <p:txBody>
          <a:bodyPr anchorCtr="0" anchor="t" bIns="91425" lIns="91425" rIns="91425" tIns="91425">
            <a:noAutofit/>
          </a:bodyPr>
          <a:lstStyle/>
          <a:p>
            <a:pPr lvl="0">
              <a:spcBef>
                <a:spcPts val="0"/>
              </a:spcBef>
              <a:buNone/>
            </a:pPr>
            <a:r>
              <a:rPr lang="en" sz="1800"/>
              <a:t>Day Seven:</a:t>
            </a:r>
          </a:p>
          <a:p>
            <a:pPr lvl="0">
              <a:spcBef>
                <a:spcPts val="0"/>
              </a:spcBef>
              <a:buNone/>
            </a:pPr>
            <a:r>
              <a:rPr lang="en"/>
              <a:t>On our seventh build day, we began to see how little time we had left, and started to work at lunch. However, this program was interrupted by forgetful group members and conflicting schedules. We started the final lever assembly, and began to delegate the bringing of the final supplies that were still needed.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nvSpPr>
        <p:spPr>
          <a:xfrm>
            <a:off x="1581750" y="1285875"/>
            <a:ext cx="4654200" cy="8079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97" name="Shape 97"/>
          <p:cNvPicPr preferRelativeResize="0"/>
          <p:nvPr/>
        </p:nvPicPr>
        <p:blipFill rotWithShape="1">
          <a:blip r:embed="rId3">
            <a:alphaModFix/>
          </a:blip>
          <a:srcRect b="13718" l="0" r="0" t="0"/>
          <a:stretch/>
        </p:blipFill>
        <p:spPr>
          <a:xfrm>
            <a:off x="3028149" y="352762"/>
            <a:ext cx="3087700" cy="44379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Building Log (cont.)</a:t>
            </a:r>
          </a:p>
        </p:txBody>
      </p:sp>
      <p:sp>
        <p:nvSpPr>
          <p:cNvPr id="272" name="Shape 272"/>
          <p:cNvSpPr txBox="1"/>
          <p:nvPr>
            <p:ph idx="1" type="body"/>
          </p:nvPr>
        </p:nvSpPr>
        <p:spPr>
          <a:xfrm>
            <a:off x="311700" y="1229975"/>
            <a:ext cx="3999900" cy="3339000"/>
          </a:xfrm>
          <a:prstGeom prst="rect">
            <a:avLst/>
          </a:prstGeom>
        </p:spPr>
        <p:txBody>
          <a:bodyPr anchorCtr="0" anchor="t" bIns="91425" lIns="91425" rIns="91425" tIns="91425">
            <a:noAutofit/>
          </a:bodyPr>
          <a:lstStyle/>
          <a:p>
            <a:pPr lvl="0">
              <a:spcBef>
                <a:spcPts val="0"/>
              </a:spcBef>
              <a:buNone/>
            </a:pPr>
            <a:r>
              <a:rPr lang="en" sz="1800"/>
              <a:t>Day Eight:</a:t>
            </a:r>
          </a:p>
          <a:p>
            <a:pPr lvl="0">
              <a:spcBef>
                <a:spcPts val="0"/>
              </a:spcBef>
              <a:buNone/>
            </a:pPr>
            <a:r>
              <a:rPr lang="en"/>
              <a:t>On our penultimate build day, we began to cut out sections that would not work. We cut out the beginning ascension of the ball, and also decided to remove the screw channel from our complex system of supposedly “simple” machines.</a:t>
            </a:r>
          </a:p>
        </p:txBody>
      </p:sp>
      <p:sp>
        <p:nvSpPr>
          <p:cNvPr id="273" name="Shape 273"/>
          <p:cNvSpPr txBox="1"/>
          <p:nvPr>
            <p:ph idx="2" type="body"/>
          </p:nvPr>
        </p:nvSpPr>
        <p:spPr>
          <a:xfrm>
            <a:off x="4832400" y="1229975"/>
            <a:ext cx="3999900" cy="3339000"/>
          </a:xfrm>
          <a:prstGeom prst="rect">
            <a:avLst/>
          </a:prstGeom>
        </p:spPr>
        <p:txBody>
          <a:bodyPr anchorCtr="0" anchor="t" bIns="91425" lIns="91425" rIns="91425" tIns="91425">
            <a:noAutofit/>
          </a:bodyPr>
          <a:lstStyle/>
          <a:p>
            <a:pPr lvl="0">
              <a:spcBef>
                <a:spcPts val="0"/>
              </a:spcBef>
              <a:buNone/>
            </a:pPr>
            <a:r>
              <a:rPr lang="en" sz="1800"/>
              <a:t>Day Nine:</a:t>
            </a:r>
          </a:p>
          <a:p>
            <a:pPr lvl="0">
              <a:spcBef>
                <a:spcPts val="0"/>
              </a:spcBef>
              <a:buNone/>
            </a:pPr>
            <a:r>
              <a:rPr lang="en"/>
              <a:t>During our final official build day, we started to finish up the basic works of our machine, as well as starting to decorate the machine with the designs you see now. After this day, we finished the project at lunchtimes and after school, fine-tuning the details of our machine.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1256050"/>
            <a:ext cx="8520600" cy="2030700"/>
          </a:xfrm>
          <a:prstGeom prst="rect">
            <a:avLst/>
          </a:prstGeom>
        </p:spPr>
        <p:txBody>
          <a:bodyPr anchorCtr="0" anchor="b" bIns="91425" lIns="91425" rIns="91425" tIns="91425">
            <a:noAutofit/>
          </a:bodyPr>
          <a:lstStyle/>
          <a:p>
            <a:pPr lvl="0">
              <a:spcBef>
                <a:spcPts val="0"/>
              </a:spcBef>
              <a:buNone/>
            </a:pPr>
            <a:r>
              <a:rPr lang="en"/>
              <a:t>9 Days</a:t>
            </a:r>
          </a:p>
        </p:txBody>
      </p:sp>
      <p:sp>
        <p:nvSpPr>
          <p:cNvPr id="103" name="Shape 103"/>
          <p:cNvSpPr txBox="1"/>
          <p:nvPr>
            <p:ph idx="1" type="body"/>
          </p:nvPr>
        </p:nvSpPr>
        <p:spPr>
          <a:xfrm>
            <a:off x="311700" y="3369225"/>
            <a:ext cx="8520600" cy="1281900"/>
          </a:xfrm>
          <a:prstGeom prst="rect">
            <a:avLst/>
          </a:prstGeom>
        </p:spPr>
        <p:txBody>
          <a:bodyPr anchorCtr="0" anchor="t" bIns="91425" lIns="91425" rIns="91425" tIns="91425">
            <a:noAutofit/>
          </a:bodyPr>
          <a:lstStyle/>
          <a:p>
            <a:pPr lvl="0">
              <a:spcBef>
                <a:spcPts val="0"/>
              </a:spcBef>
              <a:buNone/>
            </a:pPr>
            <a:r>
              <a:rPr lang="en"/>
              <a:t>To build this project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2643187" y="0"/>
            <a:ext cx="385762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65500" y="1204500"/>
            <a:ext cx="4045200" cy="1564500"/>
          </a:xfrm>
          <a:prstGeom prst="rect">
            <a:avLst/>
          </a:prstGeom>
        </p:spPr>
        <p:txBody>
          <a:bodyPr anchorCtr="0" anchor="b" bIns="91425" lIns="91425" rIns="91425" tIns="91425">
            <a:noAutofit/>
          </a:bodyPr>
          <a:lstStyle/>
          <a:p>
            <a:pPr lvl="0">
              <a:spcBef>
                <a:spcPts val="0"/>
              </a:spcBef>
              <a:buNone/>
            </a:pPr>
            <a:r>
              <a:rPr lang="en"/>
              <a:t>Building Log</a:t>
            </a:r>
          </a:p>
        </p:txBody>
      </p:sp>
      <p:sp>
        <p:nvSpPr>
          <p:cNvPr id="114" name="Shape 114"/>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rPr lang="en"/>
              <a:t>A Review of the Scientific Method in Action</a:t>
            </a:r>
          </a:p>
        </p:txBody>
      </p:sp>
      <p:sp>
        <p:nvSpPr>
          <p:cNvPr id="115" name="Shape 115"/>
          <p:cNvSpPr txBox="1"/>
          <p:nvPr/>
        </p:nvSpPr>
        <p:spPr>
          <a:xfrm>
            <a:off x="4824875" y="330000"/>
            <a:ext cx="4164900" cy="4358400"/>
          </a:xfrm>
          <a:prstGeom prst="rect">
            <a:avLst/>
          </a:prstGeom>
          <a:noFill/>
          <a:ln>
            <a:noFill/>
          </a:ln>
        </p:spPr>
        <p:txBody>
          <a:bodyPr anchorCtr="0" anchor="t" bIns="91425" lIns="91425" rIns="91425" tIns="91425">
            <a:noAutofit/>
          </a:bodyPr>
          <a:lstStyle/>
          <a:p>
            <a:pPr lvl="0">
              <a:spcBef>
                <a:spcPts val="0"/>
              </a:spcBef>
              <a:buNone/>
            </a:pPr>
            <a:r>
              <a:rPr lang="en" sz="2400">
                <a:solidFill>
                  <a:srgbClr val="F3F3F3"/>
                </a:solidFill>
              </a:rPr>
              <a:t>Planning:</a:t>
            </a:r>
          </a:p>
          <a:p>
            <a:pPr lvl="0">
              <a:spcBef>
                <a:spcPts val="0"/>
              </a:spcBef>
              <a:buNone/>
            </a:pPr>
            <a:r>
              <a:rPr lang="en" sz="1800">
                <a:solidFill>
                  <a:srgbClr val="F3F3F3"/>
                </a:solidFill>
              </a:rPr>
              <a:t>Our endeavors to construct this Rube Goldberg Machine started with the independent brainstorming of individual sequences of steps. Afterwards, we came together and decided that our theme would be “The Arts”. We each cobbled together blueprints, involving no less than twelve steps, and using an ambitious six simple machines. This, we would learn, was a mistake.</a:t>
            </a:r>
          </a:p>
          <a:p>
            <a:pPr lvl="0">
              <a:spcBef>
                <a:spcPts val="0"/>
              </a:spcBef>
              <a:buNone/>
            </a:pPr>
            <a:r>
              <a:t/>
            </a:r>
            <a:endParaRPr>
              <a:solidFill>
                <a:srgbClr val="F3F3F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Building Log </a:t>
            </a:r>
          </a:p>
        </p:txBody>
      </p:sp>
      <p:sp>
        <p:nvSpPr>
          <p:cNvPr id="121" name="Shape 121"/>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rPr lang="en"/>
              <a:t>(cont.)</a:t>
            </a:r>
          </a:p>
        </p:txBody>
      </p:sp>
      <p:sp>
        <p:nvSpPr>
          <p:cNvPr id="122" name="Shape 122"/>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a:t>The next nine days that we had were used to actually construct the machine, and can be read in more detail in our construction log.</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Building Log</a:t>
            </a:r>
          </a:p>
        </p:txBody>
      </p:sp>
      <p:sp>
        <p:nvSpPr>
          <p:cNvPr id="128" name="Shape 128"/>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rPr lang="en"/>
              <a:t>(cont.)</a:t>
            </a:r>
          </a:p>
        </p:txBody>
      </p:sp>
      <p:sp>
        <p:nvSpPr>
          <p:cNvPr id="129" name="Shape 129"/>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a:spcBef>
                <a:spcPts val="0"/>
              </a:spcBef>
              <a:buNone/>
            </a:pPr>
            <a:r>
              <a:rPr lang="en"/>
              <a:t>The final three days that we had leading up to this presentation were used to finalize the project, and also to review our work in the form of calculations.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ctrTitle"/>
          </p:nvPr>
        </p:nvSpPr>
        <p:spPr>
          <a:xfrm>
            <a:off x="598100" y="1877122"/>
            <a:ext cx="8222100" cy="838800"/>
          </a:xfrm>
          <a:prstGeom prst="rect">
            <a:avLst/>
          </a:prstGeom>
        </p:spPr>
        <p:txBody>
          <a:bodyPr anchorCtr="0" anchor="b" bIns="91425" lIns="91425" rIns="91425" tIns="91425">
            <a:noAutofit/>
          </a:bodyPr>
          <a:lstStyle/>
          <a:p>
            <a:pPr lvl="0">
              <a:spcBef>
                <a:spcPts val="0"/>
              </a:spcBef>
              <a:buNone/>
            </a:pPr>
            <a:r>
              <a:rPr lang="en"/>
              <a:t>Project Details</a:t>
            </a:r>
          </a:p>
        </p:txBody>
      </p:sp>
      <p:sp>
        <p:nvSpPr>
          <p:cNvPr id="135" name="Shape 135"/>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n"/>
              <a:t>An In-Depth Exploration of the Science Behind the Project</a:t>
            </a: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